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av" ContentType="audio/wav"/>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24"/>
  </p:notesMasterIdLst>
  <p:sldIdLst>
    <p:sldId id="262" r:id="rId13"/>
    <p:sldId id="265" r:id="rId14"/>
    <p:sldId id="314" r:id="rId15"/>
    <p:sldId id="333" r:id="rId16"/>
    <p:sldId id="334" r:id="rId17"/>
    <p:sldId id="335" r:id="rId18"/>
    <p:sldId id="266" r:id="rId19"/>
    <p:sldId id="337" r:id="rId20"/>
    <p:sldId id="338" r:id="rId21"/>
    <p:sldId id="340" r:id="rId22"/>
    <p:sldId id="256" r:id="rId23"/>
  </p:sldIdLst>
  <p:sldSz cx="10160000" cy="7620000"/>
  <p:notesSz cx="6858000" cy="9144000"/>
  <p:defaultTextStyle>
    <a:defPPr>
      <a:defRPr lang="en-US"/>
    </a:defPPr>
    <a:lvl1pPr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32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32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32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32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2" d="100"/>
          <a:sy n="132" d="100"/>
        </p:scale>
        <p:origin x="-104" y="-128"/>
      </p:cViewPr>
      <p:guideLst>
        <p:guide orient="horz" pos="2400"/>
        <p:guide pos="320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0564"/>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Donald Judd said in his essay "Specific Objects" in 1965 "Half or more of the best new work in the last few years has been neither painting nor sculpture. Usually it has been related, closely or distantly, to one or the other."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dirty="0" smtClean="0">
                <a:latin typeface="Lucida Grande" charset="0"/>
                <a:cs typeface="Lucida Grande" charset="0"/>
                <a:sym typeface="Lucida Grande" charset="0"/>
              </a:rPr>
              <a:t>Donald Judd (1928 – 1994)</a:t>
            </a:r>
          </a:p>
          <a:p>
            <a:r>
              <a:rPr lang="en-US" sz="1400" dirty="0" smtClean="0">
                <a:latin typeface="Lucida Grande" charset="0"/>
                <a:cs typeface="Lucida Grande" charset="0"/>
                <a:sym typeface="Lucida Grande" charset="0"/>
              </a:rPr>
              <a:t>	Woodblock, 1991 </a:t>
            </a:r>
          </a:p>
          <a:p>
            <a:r>
              <a:rPr lang="en-US" sz="1400" dirty="0" smtClean="0">
                <a:latin typeface="Lucida Grande" charset="0"/>
                <a:cs typeface="Lucida Grande" charset="0"/>
                <a:sym typeface="Lucida Grande" charset="0"/>
              </a:rPr>
              <a:t>	Untitled, 1964</a:t>
            </a:r>
          </a:p>
          <a:p>
            <a:r>
              <a:rPr lang="en-US" sz="1400" dirty="0" smtClean="0">
                <a:latin typeface="Lucida Grande" charset="0"/>
                <a:cs typeface="Lucida Grande" charset="0"/>
                <a:sym typeface="Lucida Grande" charset="0"/>
              </a:rPr>
              <a:t>	Untitled, 1965</a:t>
            </a:r>
          </a:p>
          <a:p>
            <a:r>
              <a:rPr lang="en-US" sz="1400" dirty="0" smtClean="0">
                <a:latin typeface="Lucida Grande" charset="0"/>
                <a:cs typeface="Lucida Grande" charset="0"/>
                <a:sym typeface="Lucida Grande" charset="0"/>
              </a:rPr>
              <a:t>	Untitled, 1966</a:t>
            </a:r>
          </a:p>
          <a:p>
            <a:endParaRPr lang="en-US" sz="1400" dirty="0" smtClean="0">
              <a:latin typeface="Lucida Grande" charset="0"/>
              <a:cs typeface="Lucida Grande" charset="0"/>
              <a:sym typeface="Lucida Grande" charset="0"/>
            </a:endParaRPr>
          </a:p>
          <a:p>
            <a:r>
              <a:rPr lang="en-US" sz="1400" dirty="0" smtClean="0">
                <a:latin typeface="Lucida Grande" charset="0"/>
                <a:cs typeface="Lucida Grande" charset="0"/>
                <a:sym typeface="Lucida Grande" charset="0"/>
              </a:rPr>
              <a:t>Dan </a:t>
            </a:r>
            <a:r>
              <a:rPr lang="en-US" sz="1400" dirty="0" err="1" smtClean="0">
                <a:latin typeface="Lucida Grande" charset="0"/>
                <a:cs typeface="Lucida Grande" charset="0"/>
                <a:sym typeface="Lucida Grande" charset="0"/>
              </a:rPr>
              <a:t>Flavin</a:t>
            </a:r>
            <a:r>
              <a:rPr lang="en-US" sz="1400" dirty="0" smtClean="0">
                <a:latin typeface="Lucida Grande" charset="0"/>
                <a:cs typeface="Lucida Grande" charset="0"/>
                <a:sym typeface="Lucida Grande" charset="0"/>
              </a:rPr>
              <a:t> (1933 – 1996)</a:t>
            </a:r>
          </a:p>
          <a:p>
            <a:r>
              <a:rPr lang="en-US" sz="1400" dirty="0" smtClean="0">
                <a:latin typeface="Lucida Grande" charset="0"/>
                <a:cs typeface="Lucida Grande" charset="0"/>
                <a:sym typeface="Lucida Grande" charset="0"/>
              </a:rPr>
              <a:t>	Untitled ( in honor Harold Joachim), 1977</a:t>
            </a:r>
          </a:p>
          <a:p>
            <a:r>
              <a:rPr lang="en-US" sz="1400" dirty="0" smtClean="0">
                <a:latin typeface="Lucida Grande" charset="0"/>
                <a:cs typeface="Lucida Grande" charset="0"/>
                <a:sym typeface="Lucida Grande" charset="0"/>
              </a:rPr>
              <a:t>	Greens Crossing ( to Piet Mondrian who lacked green), 1966</a:t>
            </a:r>
          </a:p>
          <a:p>
            <a:r>
              <a:rPr lang="en-US" sz="1400" dirty="0" smtClean="0">
                <a:latin typeface="Lucida Grande" charset="0"/>
                <a:cs typeface="Lucida Grande" charset="0"/>
                <a:sym typeface="Lucida Grande" charset="0"/>
              </a:rPr>
              <a:t>	Untitled ( to Jan and Ron Greenberg), 1972-3</a:t>
            </a:r>
            <a:endParaRPr lang="en-US" sz="14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Both an artist and an art critic, Judd set the stage for much of the way artwork in the 60s was viewed.  Even though he, like many artists grouped under the name, distrusted the term 'Minimalism', he is often seen as the leading artist promoting the ideas behind the movement.</a:t>
            </a:r>
            <a:endParaRPr lang="en-US" sz="1600" dirty="0">
              <a:latin typeface="Lucida Grande" charset="0"/>
              <a:cs typeface="Lucida Grande" charset="0"/>
              <a:sym typeface="Lucida Grande"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The 60s and 70s brought about huge technological advances in factory produced materials, coatings and colors.  Instead of focusing on the artist's personal hand, Judd saw this as an opportunity to make artworks that were planned with blueprints, and then manufactured in factories.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Judd's work often makes use of repetition, but unlike the work coming out of Warhol's factory, Judd made clean, machine like units without imperfections.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Judd saw sculpture as being "made part by part, by addition, composed" just as we talked about the work of David Smith.  In contrast, the new work, denies composition through balance and instead finds order through repetition and regularity.</a:t>
            </a:r>
            <a:endParaRPr lang="en-US" sz="1600" dirty="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Dan Flavin, a friend of Donald Judd, took much of Judd's philosophy to heart in his own work.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Instead of having units manufactured according to his designs, he worked with standard florescent lighting fixtures arranging them into ordered compositions.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use of light allowed him to create pieces whose presence filled much more than just the physical space it occupied.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By arranging colored lights, he was able to take color, usually a medium reserved for painters, and bring it into the realm of sculpture.  Notice how the red and yellow bars here stand out against the blue and green ones reflecting off the wall behind.  Think about how this works similarly to the push-pull of Hans Hoffman, and how it changes these principals by bringing color into three dimensions.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29969485"/>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2169099"/>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84032013"/>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6202500"/>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940574286"/>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5790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8985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97635089"/>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2536135"/>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2802005"/>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25501"/>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40278629"/>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52479192"/>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5270398"/>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978938"/>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136305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8974038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242976"/>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64679845"/>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97784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2668384"/>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3559469"/>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766617"/>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23127212"/>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17365285"/>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28011099"/>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913245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2473786"/>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6687281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521918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54470807"/>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5961021"/>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6478358"/>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0483642"/>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894441"/>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7812351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496539"/>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17569388"/>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0173098"/>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771444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9003089"/>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9375158"/>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3870913"/>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184504"/>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532147"/>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55367961"/>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4347044"/>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9297197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863469"/>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8390853"/>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01204227"/>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9738906"/>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74851861"/>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019305"/>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0641841"/>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88726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54989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11821539"/>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56529979"/>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08712441"/>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8971701"/>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98275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91180393"/>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817760"/>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15190309"/>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9906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5500756"/>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1570962"/>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264267896"/>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7300717"/>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61704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1385315"/>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26849511"/>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499304"/>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3246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8741447"/>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69089190"/>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0386454"/>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30109665"/>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0576612"/>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6058056"/>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7063751"/>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20135"/>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515653"/>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96599658"/>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49353865"/>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8671442"/>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30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308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7704838"/>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56667968"/>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0748377"/>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551112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3845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8852280"/>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387621"/>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9036749"/>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34870217"/>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221694"/>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15212733"/>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92683006"/>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9893696"/>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1125" y="1104900"/>
            <a:ext cx="1158875"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0" y="1104900"/>
            <a:ext cx="3324225"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7020789"/>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83243953"/>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8498420"/>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37579728"/>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913868"/>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899746"/>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8759135"/>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1851049"/>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97620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9895935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70606814"/>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2318775"/>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203200"/>
            <a:ext cx="2286000" cy="660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203200"/>
            <a:ext cx="6705600" cy="6604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5176986"/>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10814596"/>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423201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69697906"/>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82929842"/>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6175396"/>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0901280"/>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948716380"/>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872383"/>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4884600"/>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781732"/>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7790287"/>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502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502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7803181"/>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90113388"/>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61867690"/>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2743774"/>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77154700"/>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0393621"/>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678473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47555716"/>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683274"/>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6302536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9397524"/>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6176313"/>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601512"/>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4.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3.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6057900" y="2159000"/>
            <a:ext cx="31115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1266" name="Rectangle 2"/>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1267" name="Rectangle 3"/>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990600" y="2159000"/>
            <a:ext cx="81788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xmlns:p14="http://schemas.microsoft.com/office/powerpoint/2010/main"/>
  <p:txStyles>
    <p:titleStyle>
      <a:lvl1pPr algn="ctr" rtl="0" fontAlgn="base">
        <a:spcBef>
          <a:spcPct val="0"/>
        </a:spcBef>
        <a:spcAft>
          <a:spcPct val="0"/>
        </a:spcAft>
        <a:defRPr sz="6200">
          <a:solidFill>
            <a:schemeClr val="tx1"/>
          </a:solidFill>
          <a:latin typeface="+mj-lt"/>
          <a:ea typeface="+mj-ea"/>
          <a:cs typeface="+mj-cs"/>
          <a:sym typeface="Gill Sans" charset="0"/>
        </a:defRPr>
      </a:lvl1pPr>
      <a:lvl2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990600" y="2324100"/>
            <a:ext cx="81788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990600" y="990600"/>
            <a:ext cx="81788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2" name="Rectangle 2"/>
          <p:cNvSpPr>
            <a:spLocks noGrp="1" noChangeArrowheads="1"/>
          </p:cNvSpPr>
          <p:nvPr>
            <p:ph type="title"/>
          </p:nvPr>
        </p:nvSpPr>
        <p:spPr bwMode="auto">
          <a:xfrm>
            <a:off x="990600" y="5753100"/>
            <a:ext cx="81788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6" name="Rectangle 2"/>
          <p:cNvSpPr>
            <a:spLocks noGrp="1" noChangeArrowheads="1"/>
          </p:cNvSpPr>
          <p:nvPr>
            <p:ph type="body" idx="1"/>
          </p:nvPr>
        </p:nvSpPr>
        <p:spPr bwMode="auto">
          <a:xfrm>
            <a:off x="444500" y="37465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6147" name="Rectangle 3"/>
          <p:cNvSpPr>
            <a:spLocks noGrp="1" noChangeArrowheads="1"/>
          </p:cNvSpPr>
          <p:nvPr>
            <p:ph type="title"/>
          </p:nvPr>
        </p:nvSpPr>
        <p:spPr bwMode="auto">
          <a:xfrm>
            <a:off x="444500" y="11049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xmlns:p14="http://schemas.microsoft.com/office/powerpoint/2010/main"/>
  <p:txStyles>
    <p:titleStyle>
      <a:lvl1pPr algn="ctr" rtl="0" fontAlgn="base">
        <a:spcBef>
          <a:spcPct val="0"/>
        </a:spcBef>
        <a:spcAft>
          <a:spcPct val="0"/>
        </a:spcAft>
        <a:defRPr sz="5400">
          <a:solidFill>
            <a:schemeClr val="tx1"/>
          </a:solidFill>
          <a:latin typeface="+mj-lt"/>
          <a:ea typeface="+mj-ea"/>
          <a:cs typeface="+mj-cs"/>
          <a:sym typeface="Gill Sans" charset="0"/>
        </a:defRPr>
      </a:lvl1pPr>
      <a:lvl2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4.jpeg"/><Relationship Id="rId6" Type="http://schemas.openxmlformats.org/officeDocument/2006/relationships/image" Target="../media/image5.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6.jpeg"/><Relationship Id="rId6" Type="http://schemas.openxmlformats.org/officeDocument/2006/relationships/image" Target="../media/image5.png"/><Relationship Id="rId1" Type="http://schemas.microsoft.com/office/2007/relationships/media" Target="../media/media2.wav"/><Relationship Id="rId2" Type="http://schemas.openxmlformats.org/officeDocument/2006/relationships/audio" Target="../media/media2.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7.jpeg"/><Relationship Id="rId6" Type="http://schemas.openxmlformats.org/officeDocument/2006/relationships/image" Target="../media/image5.png"/><Relationship Id="rId1" Type="http://schemas.microsoft.com/office/2007/relationships/media" Target="../media/media3.wav"/><Relationship Id="rId2" Type="http://schemas.openxmlformats.org/officeDocument/2006/relationships/audio" Target="../media/media3.wa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9.jpeg"/><Relationship Id="rId6" Type="http://schemas.openxmlformats.org/officeDocument/2006/relationships/image" Target="../media/image5.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jpeg"/><Relationship Id="rId6" Type="http://schemas.openxmlformats.org/officeDocument/2006/relationships/image" Target="../media/image5.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1.jpeg"/><Relationship Id="rId6" Type="http://schemas.openxmlformats.org/officeDocument/2006/relationships/image" Target="../media/image5.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2.jpeg"/><Relationship Id="rId6" Type="http://schemas.openxmlformats.org/officeDocument/2006/relationships/image" Target="../media/image5.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3.jpeg"/><Relationship Id="rId6" Type="http://schemas.openxmlformats.org/officeDocument/2006/relationships/image" Target="../media/image5.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2195513" y="2311400"/>
            <a:ext cx="576103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900">
                <a:solidFill>
                  <a:srgbClr val="DCD5CA"/>
                </a:solidFill>
                <a:ea typeface="ＭＳ Ｐゴシック" charset="0"/>
                <a:cs typeface="Gill Sans" charset="0"/>
              </a:rPr>
              <a:t>Minimalism</a:t>
            </a:r>
          </a:p>
          <a:p>
            <a:r>
              <a:rPr lang="en-US" sz="9900" dirty="0">
                <a:solidFill>
                  <a:srgbClr val="DCD5CA"/>
                </a:solidFill>
                <a:ea typeface="ＭＳ Ｐゴシック" charset="0"/>
                <a:cs typeface="Gill Sans" charset="0"/>
              </a:rPr>
              <a:t>part 1</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94800" y="6654800"/>
            <a:ext cx="812800" cy="812800"/>
          </a:xfrm>
          <a:prstGeom prst="rect">
            <a:avLst/>
          </a:prstGeom>
        </p:spPr>
      </p:pic>
    </p:spTree>
  </p:cSld>
  <p:clrMapOvr>
    <a:masterClrMapping/>
  </p:clrMapOvr>
  <p:transition xmlns:p14="http://schemas.microsoft.com/office/powerpoint/2010/main" advTm="637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330200"/>
            <a:ext cx="6273800" cy="695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735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793" name="Rectangle 1"/>
          <p:cNvSpPr>
            <a:spLocks/>
          </p:cNvSpPr>
          <p:nvPr/>
        </p:nvSpPr>
        <p:spPr bwMode="auto">
          <a:xfrm>
            <a:off x="125413" y="1508125"/>
            <a:ext cx="9906000"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Donald Judd (1928 – 1994)</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Woodblock, 1991 </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Untitled, 1964</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Untitled, 1965</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Untitled, 1966</a:t>
            </a:r>
          </a:p>
          <a:p>
            <a:pPr algn="l">
              <a:lnSpc>
                <a:spcPct val="140000"/>
              </a:lnSpc>
            </a:pPr>
            <a:endParaRPr lang="en-US" sz="2000" dirty="0">
              <a:solidFill>
                <a:srgbClr val="FFFFFF"/>
              </a:solidFill>
              <a:latin typeface="Lucida Grande" charset="0"/>
              <a:ea typeface="ＭＳ Ｐゴシック" charset="0"/>
              <a:cs typeface="Lucida Grande" charset="0"/>
              <a:sym typeface="Lucida Grande" charset="0"/>
            </a:endParaRP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Dan </a:t>
            </a:r>
            <a:r>
              <a:rPr lang="en-US" sz="2000" dirty="0" err="1">
                <a:solidFill>
                  <a:srgbClr val="FFFFFF"/>
                </a:solidFill>
                <a:latin typeface="Lucida Grande" charset="0"/>
                <a:ea typeface="ＭＳ Ｐゴシック" charset="0"/>
                <a:cs typeface="Lucida Grande" charset="0"/>
                <a:sym typeface="Lucida Grande" charset="0"/>
              </a:rPr>
              <a:t>Flavin</a:t>
            </a:r>
            <a:r>
              <a:rPr lang="en-US" sz="2000" dirty="0">
                <a:solidFill>
                  <a:srgbClr val="FFFFFF"/>
                </a:solidFill>
                <a:latin typeface="Lucida Grande" charset="0"/>
                <a:ea typeface="ＭＳ Ｐゴシック" charset="0"/>
                <a:cs typeface="Lucida Grande" charset="0"/>
                <a:sym typeface="Lucida Grande" charset="0"/>
              </a:rPr>
              <a:t> (1933 – 1996)</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Untitled ( in honor Harold Joachim), 1977</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Greens Crossing ( to Piet Mondrian who lacked green), 1966</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Untitled ( to Jan and Ron Greenberg), 1972-3</a:t>
            </a:r>
            <a:endParaRPr lang="en-US" sz="2000" dirty="0">
              <a:solidFill>
                <a:srgbClr val="FFFFFF"/>
              </a:solidFill>
              <a:latin typeface="Lucida Grande" charset="0"/>
              <a:ea typeface="ＭＳ Ｐゴシック" charset="0"/>
              <a:cs typeface="Lucida Grande" charset="0"/>
              <a:sym typeface="Lucida Grande" charset="0"/>
            </a:endParaRPr>
          </a:p>
        </p:txBody>
      </p:sp>
      <p:sp>
        <p:nvSpPr>
          <p:cNvPr id="33794" name="Rectangle 2"/>
          <p:cNvSpPr>
            <a:spLocks/>
          </p:cNvSpPr>
          <p:nvPr/>
        </p:nvSpPr>
        <p:spPr bwMode="auto">
          <a:xfrm>
            <a:off x="4378325" y="387350"/>
            <a:ext cx="13922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6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7033"/>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3230563" y="5632450"/>
            <a:ext cx="36909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Donald Judd</a:t>
            </a:r>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200" y="368300"/>
            <a:ext cx="5181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607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375" y="495300"/>
            <a:ext cx="79629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717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1460500"/>
            <a:ext cx="9488487"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advTm="17994"/>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513" y="115888"/>
            <a:ext cx="4713287" cy="734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059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762000"/>
            <a:ext cx="9834563"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047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601" name="Rectangle 1"/>
          <p:cNvSpPr>
            <a:spLocks/>
          </p:cNvSpPr>
          <p:nvPr/>
        </p:nvSpPr>
        <p:spPr bwMode="auto">
          <a:xfrm>
            <a:off x="3514725" y="5721350"/>
            <a:ext cx="312261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Dan Flavin</a:t>
            </a:r>
          </a:p>
        </p:txBody>
      </p:sp>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0" y="914400"/>
            <a:ext cx="50800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791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400050"/>
            <a:ext cx="4533900" cy="68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087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88" y="711200"/>
            <a:ext cx="9598025" cy="61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823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Vertic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11</TotalTime>
  <Pages>0</Pages>
  <Words>398</Words>
  <Characters>0</Characters>
  <Application>Microsoft Macintosh PowerPoint</Application>
  <PresentationFormat>Custom</PresentationFormat>
  <Lines>0</Lines>
  <Paragraphs>34</Paragraphs>
  <Slides>11</Slides>
  <Notes>10</Notes>
  <HiddenSlides>0</HiddenSlides>
  <MMClips>9</MMClips>
  <ScaleCrop>false</ScaleCrop>
  <HeadingPairs>
    <vt:vector size="4" baseType="variant">
      <vt:variant>
        <vt:lpstr>Theme</vt:lpstr>
      </vt:variant>
      <vt:variant>
        <vt:i4>12</vt:i4>
      </vt:variant>
      <vt:variant>
        <vt:lpstr>Slide Titles</vt:lpstr>
      </vt:variant>
      <vt:variant>
        <vt:i4>11</vt:i4>
      </vt:variant>
    </vt:vector>
  </HeadingPairs>
  <TitlesOfParts>
    <vt:vector size="23" baseType="lpstr">
      <vt:lpstr>Title &amp; Subtitle</vt:lpstr>
      <vt:lpstr>Title &amp; Subtitle copy 1</vt:lpstr>
      <vt:lpstr>Title - Center</vt:lpstr>
      <vt:lpstr>Bullets</vt:lpstr>
      <vt:lpstr>Photo - Horizontal</vt:lpstr>
      <vt:lpstr>Photo - Vertical</vt:lpstr>
      <vt:lpstr>Title - Top</vt:lpstr>
      <vt:lpstr>Blank</vt:lpstr>
      <vt:lpstr>Title &amp; Bullets - Left</vt:lpstr>
      <vt:lpstr>Title &amp; Bullets - Right</vt:lpstr>
      <vt:lpstr>Title, Bullets &amp; Photo</vt:lpstr>
      <vt:lpstr>Title &amp;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4</cp:revision>
  <dcterms:modified xsi:type="dcterms:W3CDTF">2012-09-06T17:00:05Z</dcterms:modified>
</cp:coreProperties>
</file>